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1" r:id="rId8"/>
    <p:sldId id="278" r:id="rId9"/>
    <p:sldId id="28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E5C6D-EFF6-8863-4166-3648EBC47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4F1C8-FD35-90B4-847E-170A551D3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FE599-810F-7347-EE7D-10459935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72D0D-ED0C-A32C-37D1-3DDBECEE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4C42D4-2E9C-6711-4F8C-CB28014F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15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DF8BF-4C1B-0F81-CDD8-A4F188C6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A5784C-0D7B-7C05-4737-CB7E57624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370F0-3C4D-C0AE-49C9-84CD4C63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E34B6B-8773-32B9-15A8-C0298BBE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1CDB40-8E89-9C88-CB48-DF36151C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17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21C483-F2C1-992E-720B-2462385C8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878DA2-AB3C-CA26-7C56-79F12368E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2910A-A3F6-49B1-C05A-6F2E2562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D5749D-7DEB-61F5-0A83-1CECAA78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2380FB-7E96-4F70-7C23-E1ECE318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1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8E347-7F32-2C7A-69B9-1EE50E25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848CE-ADB6-65D3-894C-B146D4EC5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0781C3-4EA5-F5C0-91B3-3A704A03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4A9E1E-DD2E-A509-BC4E-AA7B93A0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83AD58-7E9B-FC21-88E5-510BE941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61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E9466-714C-B6A3-ED31-2B85F5AF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94BC52-0B13-302D-15D0-48E6494A2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93AA-D9B5-8A9A-9902-C4F9929E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471A7-CE9F-FDDA-8E07-8CB79710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8FB137-6A9E-9C27-7577-1D3E8DB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86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4C713-BE1C-CD29-F778-B54EC589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97D05A-BDF2-3424-55F5-1B142E684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9E5C5E-A49E-3090-88F5-9B1912AC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29A77-960D-0984-7BD7-59A31596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5D4C3C-D99B-6BD6-F53A-A950C5E2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195F20-E37A-508E-86E1-53702C14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3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7B4DC-FB74-80EF-4DBA-5827FC67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A89E16-9283-A993-5789-0082EDAB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9BEDF8-8D07-87C6-90B0-E602E411F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ADF1CC-797D-4FDF-0FF6-DC941500C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BC0130-B705-0B56-14FC-2DAECE206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E0D49B-3833-0790-EFBB-2E92DB51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3A9BAB-60DC-D617-3F7F-460D7D76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6DCFA8C-81F1-76ED-589B-EA2AF282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90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A2E89-E98F-5225-7CAB-BB9C7A74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8063A0-8CAF-D1A0-4600-CBE9E915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4E043C-F993-9612-FF37-3497670A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135978-DB9B-030B-C017-CCDA9F21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8CDE99-88BA-DA1C-8DFE-FB193E8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36869D-F3C1-41A9-0A74-07FF6C2F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3B4FDB-F005-2D80-22F8-32DCF123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21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C72B7-F863-EE0B-00B1-0EF70435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CA0BA-068E-1C94-D8BD-EC35434F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76A024-CB28-C153-50AF-DAADFD10F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71C87E-3FB4-F373-C443-00BCDC8C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4EFE0B-0234-272E-04DD-CAB53008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28FD22-418D-6438-D203-43F8533B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70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1F45F-8AAF-E5A2-7FEE-9DB2FF8F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65246A-039B-3C8D-8B31-83B818983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641DE5-E48D-4A21-BB11-699AED233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330ABD-CD8E-AF95-6DF2-DE65E285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E6B64F-EC4F-CA99-C20D-52C117ED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89072C-46C0-A64D-1DB7-69927A16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3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CFF6F1-CEF1-B42A-7A73-3E25D72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791739-EB67-B27C-9CE5-1DCCD997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177A7-3FF6-8361-42E3-3A4EE939D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F655F-D8BF-450A-BE72-CD3E3B7329F2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E86751-2BB4-D594-5FAC-30DB39EFF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76D57-ED66-CE1D-1E93-E440EB120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1CE049-1EFA-4F57-AEBE-2713381CB9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7BD4A-6F90-C94E-093E-3033E3B6E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 delen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870D7B-3098-7991-B216-C4D684A71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Zandberg/Sportpark 12 maart 2026</a:t>
            </a:r>
          </a:p>
          <a:p>
            <a:r>
              <a:rPr lang="nl-NL" dirty="0"/>
              <a:t>Jan Schouw</a:t>
            </a:r>
          </a:p>
        </p:txBody>
      </p:sp>
    </p:spTree>
    <p:extLst>
      <p:ext uri="{BB962C8B-B14F-4D97-AF65-F5344CB8AC3E}">
        <p14:creationId xmlns:p14="http://schemas.microsoft.com/office/powerpoint/2010/main" val="334725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E82D5D-6B3F-77BD-9A19-B1557FB6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Het nieuwe energie landschap na salderen 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1AB25-29EF-9811-CDC9-D456B8D5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Energiewet per 01.01.2026</a:t>
            </a:r>
          </a:p>
          <a:p>
            <a:pPr lvl="1"/>
            <a:r>
              <a:rPr lang="nl-NL" dirty="0"/>
              <a:t>Zelf opgewekte energie (individueel of collectief) mag je delen met anderen</a:t>
            </a:r>
          </a:p>
          <a:p>
            <a:pPr lvl="1"/>
            <a:r>
              <a:rPr lang="nl-NL" dirty="0"/>
              <a:t>Nieuwe lokale energie-installaties dienen voor ten minste 50% in lokaal eigendom te zijn</a:t>
            </a:r>
          </a:p>
          <a:p>
            <a:pPr lvl="1"/>
            <a:r>
              <a:rPr lang="nl-NL" dirty="0"/>
              <a:t>Energiegemeenschappen zijn samenwerkingsverbanden tussen burgers, bedrijven, organisaties die lokaal eigendom en energiedelen kunnen organiseren</a:t>
            </a:r>
          </a:p>
          <a:p>
            <a:pPr lvl="1"/>
            <a:r>
              <a:rPr lang="nl-NL" dirty="0"/>
              <a:t>Belangrijke randvoorwaarde: gelijktijdigheid! </a:t>
            </a:r>
          </a:p>
        </p:txBody>
      </p:sp>
    </p:spTree>
    <p:extLst>
      <p:ext uri="{BB962C8B-B14F-4D97-AF65-F5344CB8AC3E}">
        <p14:creationId xmlns:p14="http://schemas.microsoft.com/office/powerpoint/2010/main" val="181943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374B76-C370-AD74-33A1-14B9BCF5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Hoe werkt het individueel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AD6FA-F83C-0283-C76D-6915B50E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Stroom die je over hebt mag je verkopen aan ‘een derde’</a:t>
            </a:r>
          </a:p>
          <a:p>
            <a:r>
              <a:rPr lang="nl-NL" dirty="0"/>
              <a:t>Je maakt zelf afspraken over de prijs</a:t>
            </a:r>
          </a:p>
          <a:p>
            <a:r>
              <a:rPr lang="nl-NL" dirty="0"/>
              <a:t>Opwekker en afnemer moeten bij hetzelfde energiebedrijf zitten</a:t>
            </a:r>
          </a:p>
          <a:p>
            <a:r>
              <a:rPr lang="nl-NL" dirty="0"/>
              <a:t>Het energiebedrijf regelt de facturatie </a:t>
            </a:r>
          </a:p>
          <a:p>
            <a:r>
              <a:rPr lang="nl-NL" dirty="0"/>
              <a:t>Maar ….. Nog praktische bezwaren …. </a:t>
            </a:r>
          </a:p>
        </p:txBody>
      </p:sp>
    </p:spTree>
    <p:extLst>
      <p:ext uri="{BB962C8B-B14F-4D97-AF65-F5344CB8AC3E}">
        <p14:creationId xmlns:p14="http://schemas.microsoft.com/office/powerpoint/2010/main" val="155702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EEC4FD-B5A4-524D-2BEB-FA5FD0E3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Hoe werkt het collectief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BAC41-7357-183C-6511-33167547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Alle PV panelen binnen een energiegemeenschap</a:t>
            </a:r>
          </a:p>
          <a:p>
            <a:r>
              <a:rPr lang="nl-NL" dirty="0"/>
              <a:t>Afspraken met afnemers (Albert Heijn, individuele leden, bewoners binnen VVE, etc.)</a:t>
            </a:r>
          </a:p>
          <a:p>
            <a:r>
              <a:rPr lang="nl-NL" dirty="0"/>
              <a:t>Gelijktijdigheid: Energie Management Systeem </a:t>
            </a:r>
          </a:p>
          <a:p>
            <a:r>
              <a:rPr lang="nl-NL" dirty="0"/>
              <a:t>Gelijktijdigheid: mogelijkheden voor opslag/conversie</a:t>
            </a:r>
          </a:p>
        </p:txBody>
      </p:sp>
    </p:spTree>
    <p:extLst>
      <p:ext uri="{BB962C8B-B14F-4D97-AF65-F5344CB8AC3E}">
        <p14:creationId xmlns:p14="http://schemas.microsoft.com/office/powerpoint/2010/main" val="70564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F9AE54-F961-7E69-ACD7-CA17D2F1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Even over prijzen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8599B8-2B71-689F-1076-3CBB030E7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Huidige kale energieprijs (marktprijzen) liggen tussen de € 0,12 en € 0,17. Inclusief alle kosten (EB, BTW, netwerk, ..) komt de consumentenprijs dan uit op </a:t>
            </a:r>
            <a:r>
              <a:rPr lang="nl-NL" b="1" dirty="0"/>
              <a:t>€ 0,22 &lt;&gt; € 0,27</a:t>
            </a:r>
          </a:p>
          <a:p>
            <a:r>
              <a:rPr lang="nl-NL" dirty="0"/>
              <a:t>Zonne-energie kost op dit moment rond de € 0,07. Inclusief kosten wordt dat </a:t>
            </a:r>
            <a:r>
              <a:rPr lang="nl-NL" b="1" dirty="0"/>
              <a:t>€ 0,17</a:t>
            </a:r>
            <a:endParaRPr lang="nl-NL" dirty="0"/>
          </a:p>
          <a:p>
            <a:r>
              <a:rPr lang="nl-NL" dirty="0" err="1"/>
              <a:t>Terugleveren</a:t>
            </a:r>
            <a:r>
              <a:rPr lang="nl-NL" dirty="0"/>
              <a:t> aan energiebedrijf ligt nu tussen </a:t>
            </a:r>
            <a:r>
              <a:rPr lang="nl-NL" b="1" dirty="0"/>
              <a:t>€ 0,05 en € 0,12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8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F44EB0-644C-ED03-281A-5F3075A9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49" y="0"/>
            <a:ext cx="800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013FC26-B0F9-7057-53AB-8A3278C2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7397" y="6598278"/>
            <a:ext cx="181379" cy="1762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45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56" y="95419"/>
            <a:ext cx="1588139" cy="954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eplakte-film.png" descr="geplakte-film.png"/>
          <p:cNvPicPr>
            <a:picLocks noChangeAspect="1"/>
          </p:cNvPicPr>
          <p:nvPr/>
        </p:nvPicPr>
        <p:blipFill>
          <a:blip r:embed="rId3"/>
          <a:srcRect l="84979" t="14947" r="3327" b="14947"/>
          <a:stretch>
            <a:fillRect/>
          </a:stretch>
        </p:blipFill>
        <p:spPr>
          <a:xfrm>
            <a:off x="11595553" y="6082222"/>
            <a:ext cx="562754" cy="744045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Titel 3"/>
          <p:cNvSpPr txBox="1">
            <a:spLocks noGrp="1"/>
          </p:cNvSpPr>
          <p:nvPr>
            <p:ph type="title"/>
          </p:nvPr>
        </p:nvSpPr>
        <p:spPr>
          <a:xfrm>
            <a:off x="635000" y="635000"/>
            <a:ext cx="8709396" cy="744141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nl-NL" dirty="0"/>
              <a:t>Een energiegemeenschap</a:t>
            </a:r>
            <a:endParaRPr dirty="0"/>
          </a:p>
        </p:txBody>
      </p:sp>
      <p:sp>
        <p:nvSpPr>
          <p:cNvPr id="460" name="-  Samen duurzame energie produceren;  -  Leveren aan de eigen leden;  -  Vraag van b.v. EV’s en WP-en aanpassen aan eigen productie;  -  Overschot opslaan."/>
          <p:cNvSpPr txBox="1">
            <a:spLocks noGrp="1"/>
          </p:cNvSpPr>
          <p:nvPr>
            <p:ph type="body" sz="half" idx="4294967295"/>
          </p:nvPr>
        </p:nvSpPr>
        <p:spPr>
          <a:xfrm>
            <a:off x="635000" y="1587500"/>
            <a:ext cx="11794133" cy="194572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indent="0" defTabSz="8255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000" b="1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-  </a:t>
            </a:r>
            <a:r>
              <a:rPr sz="2000" dirty="0">
                <a:solidFill>
                  <a:srgbClr val="1D9A78"/>
                </a:solidFill>
              </a:rPr>
              <a:t>Samen </a:t>
            </a:r>
            <a:r>
              <a:rPr sz="2000" dirty="0" err="1">
                <a:solidFill>
                  <a:srgbClr val="1D9A78"/>
                </a:solidFill>
              </a:rPr>
              <a:t>duurzame</a:t>
            </a:r>
            <a:r>
              <a:rPr sz="2000" dirty="0">
                <a:solidFill>
                  <a:srgbClr val="1D9A78"/>
                </a:solidFill>
              </a:rPr>
              <a:t> energie </a:t>
            </a:r>
            <a:r>
              <a:rPr sz="2000" dirty="0" err="1">
                <a:solidFill>
                  <a:srgbClr val="1D9A78"/>
                </a:solidFill>
              </a:rPr>
              <a:t>produceren</a:t>
            </a:r>
            <a:r>
              <a:rPr sz="2000" dirty="0"/>
              <a:t>; </a:t>
            </a:r>
            <a:br>
              <a:rPr sz="2000" dirty="0"/>
            </a:br>
            <a:r>
              <a:rPr sz="2000" dirty="0"/>
              <a:t>-  </a:t>
            </a:r>
            <a:r>
              <a:rPr sz="2000" dirty="0" err="1">
                <a:solidFill>
                  <a:srgbClr val="1D9A78"/>
                </a:solidFill>
              </a:rPr>
              <a:t>Leveren</a:t>
            </a:r>
            <a:r>
              <a:rPr sz="2000" dirty="0">
                <a:solidFill>
                  <a:srgbClr val="1D9A78"/>
                </a:solidFill>
              </a:rPr>
              <a:t> </a:t>
            </a:r>
            <a:r>
              <a:rPr sz="2000" dirty="0" err="1">
                <a:solidFill>
                  <a:srgbClr val="1D9A78"/>
                </a:solidFill>
              </a:rPr>
              <a:t>aan</a:t>
            </a:r>
            <a:r>
              <a:rPr sz="2000" dirty="0">
                <a:solidFill>
                  <a:srgbClr val="1D9A78"/>
                </a:solidFill>
              </a:rPr>
              <a:t> de eigen </a:t>
            </a:r>
            <a:r>
              <a:rPr sz="2000" dirty="0" err="1">
                <a:solidFill>
                  <a:srgbClr val="1D9A78"/>
                </a:solidFill>
              </a:rPr>
              <a:t>leden</a:t>
            </a:r>
            <a:r>
              <a:rPr sz="2000" dirty="0"/>
              <a:t>; </a:t>
            </a:r>
            <a:br>
              <a:rPr sz="2000" dirty="0"/>
            </a:br>
            <a:r>
              <a:rPr sz="2000" dirty="0"/>
              <a:t>-  </a:t>
            </a:r>
            <a:r>
              <a:rPr sz="2000" dirty="0" err="1">
                <a:solidFill>
                  <a:srgbClr val="1D9A78"/>
                </a:solidFill>
              </a:rPr>
              <a:t>Vraag</a:t>
            </a:r>
            <a:r>
              <a:rPr sz="2000" dirty="0">
                <a:solidFill>
                  <a:srgbClr val="1D9A78"/>
                </a:solidFill>
              </a:rPr>
              <a:t> van </a:t>
            </a:r>
            <a:r>
              <a:rPr sz="2000" dirty="0" err="1">
                <a:solidFill>
                  <a:srgbClr val="1D9A78"/>
                </a:solidFill>
              </a:rPr>
              <a:t>b.v.</a:t>
            </a:r>
            <a:r>
              <a:rPr sz="2000" dirty="0">
                <a:solidFill>
                  <a:srgbClr val="1D9A78"/>
                </a:solidFill>
              </a:rPr>
              <a:t> </a:t>
            </a:r>
            <a:r>
              <a:rPr lang="nl-NL" sz="2000" dirty="0">
                <a:solidFill>
                  <a:srgbClr val="1D9A78"/>
                </a:solidFill>
              </a:rPr>
              <a:t>elektrisch vervoer en warmtepompen benutten/flexibel inzetten </a:t>
            </a:r>
            <a:r>
              <a:rPr sz="2000" dirty="0"/>
              <a:t> </a:t>
            </a:r>
            <a:br>
              <a:rPr sz="2000" dirty="0"/>
            </a:br>
            <a:r>
              <a:rPr sz="2000" dirty="0"/>
              <a:t>-  </a:t>
            </a:r>
            <a:r>
              <a:rPr sz="2000" dirty="0" err="1">
                <a:solidFill>
                  <a:srgbClr val="00B050"/>
                </a:solidFill>
              </a:rPr>
              <a:t>Overschot</a:t>
            </a:r>
            <a:r>
              <a:rPr sz="2000" dirty="0">
                <a:solidFill>
                  <a:srgbClr val="00B050"/>
                </a:solidFill>
              </a:rPr>
              <a:t> </a:t>
            </a:r>
            <a:r>
              <a:rPr sz="2000" dirty="0" err="1">
                <a:solidFill>
                  <a:srgbClr val="00B050"/>
                </a:solidFill>
              </a:rPr>
              <a:t>opslaan</a:t>
            </a:r>
            <a:endParaRPr sz="2000" dirty="0">
              <a:solidFill>
                <a:srgbClr val="00B050"/>
              </a:solidFill>
            </a:endParaRPr>
          </a:p>
        </p:txBody>
      </p:sp>
      <p:grpSp>
        <p:nvGrpSpPr>
          <p:cNvPr id="536" name="Groep 132"/>
          <p:cNvGrpSpPr/>
          <p:nvPr/>
        </p:nvGrpSpPr>
        <p:grpSpPr>
          <a:xfrm>
            <a:off x="949188" y="4122564"/>
            <a:ext cx="10359011" cy="2334149"/>
            <a:chOff x="0" y="0"/>
            <a:chExt cx="10359010" cy="2334148"/>
          </a:xfrm>
        </p:grpSpPr>
        <p:grpSp>
          <p:nvGrpSpPr>
            <p:cNvPr id="530" name="Groep 133"/>
            <p:cNvGrpSpPr/>
            <p:nvPr/>
          </p:nvGrpSpPr>
          <p:grpSpPr>
            <a:xfrm>
              <a:off x="0" y="0"/>
              <a:ext cx="10359011" cy="2334149"/>
              <a:chOff x="0" y="0"/>
              <a:chExt cx="10359010" cy="2334148"/>
            </a:xfrm>
          </p:grpSpPr>
          <p:grpSp>
            <p:nvGrpSpPr>
              <p:cNvPr id="514" name="Groep 145"/>
              <p:cNvGrpSpPr/>
              <p:nvPr/>
            </p:nvGrpSpPr>
            <p:grpSpPr>
              <a:xfrm>
                <a:off x="-1" y="0"/>
                <a:ext cx="8412331" cy="2175585"/>
                <a:chOff x="0" y="0"/>
                <a:chExt cx="8412329" cy="2175584"/>
              </a:xfrm>
            </p:grpSpPr>
            <p:grpSp>
              <p:nvGrpSpPr>
                <p:cNvPr id="465" name="Groep 162"/>
                <p:cNvGrpSpPr/>
                <p:nvPr/>
              </p:nvGrpSpPr>
              <p:grpSpPr>
                <a:xfrm>
                  <a:off x="1372854" y="161941"/>
                  <a:ext cx="817935" cy="785962"/>
                  <a:chOff x="63267" y="0"/>
                  <a:chExt cx="817933" cy="785960"/>
                </a:xfrm>
              </p:grpSpPr>
              <p:grpSp>
                <p:nvGrpSpPr>
                  <p:cNvPr id="463" name="Groep 211"/>
                  <p:cNvGrpSpPr/>
                  <p:nvPr/>
                </p:nvGrpSpPr>
                <p:grpSpPr>
                  <a:xfrm>
                    <a:off x="63267" y="0"/>
                    <a:ext cx="817935" cy="785961"/>
                    <a:chOff x="63267" y="0"/>
                    <a:chExt cx="817933" cy="785960"/>
                  </a:xfrm>
                </p:grpSpPr>
                <p:sp>
                  <p:nvSpPr>
                    <p:cNvPr id="461" name="Rechthoek 213"/>
                    <p:cNvSpPr/>
                    <p:nvPr/>
                  </p:nvSpPr>
                  <p:spPr>
                    <a:xfrm>
                      <a:off x="133808" y="339875"/>
                      <a:ext cx="677204" cy="446086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ctr" defTabSz="825500">
                        <a:defRPr sz="3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  <p:sp>
                  <p:nvSpPr>
                    <p:cNvPr id="462" name="Driehoek 214"/>
                    <p:cNvSpPr/>
                    <p:nvPr/>
                  </p:nvSpPr>
                  <p:spPr>
                    <a:xfrm>
                      <a:off x="63267" y="0"/>
                      <a:ext cx="817935" cy="350497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ctr" defTabSz="825500">
                        <a:defRPr sz="3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64" name="Rechte verbindingslijn 212"/>
                  <p:cNvSpPr/>
                  <p:nvPr/>
                </p:nvSpPr>
                <p:spPr>
                  <a:xfrm>
                    <a:off x="541510" y="8792"/>
                    <a:ext cx="331548" cy="28677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3795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68" name="Groep 163"/>
                <p:cNvGrpSpPr/>
                <p:nvPr/>
              </p:nvGrpSpPr>
              <p:grpSpPr>
                <a:xfrm>
                  <a:off x="5885596" y="175286"/>
                  <a:ext cx="817935" cy="785962"/>
                  <a:chOff x="63267" y="0"/>
                  <a:chExt cx="817933" cy="785960"/>
                </a:xfrm>
              </p:grpSpPr>
              <p:sp>
                <p:nvSpPr>
                  <p:cNvPr id="466" name="Rechthoek 209"/>
                  <p:cNvSpPr/>
                  <p:nvPr/>
                </p:nvSpPr>
                <p:spPr>
                  <a:xfrm>
                    <a:off x="133808" y="339875"/>
                    <a:ext cx="677204" cy="446086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467" name="Driehoek 210"/>
                  <p:cNvSpPr/>
                  <p:nvPr/>
                </p:nvSpPr>
                <p:spPr>
                  <a:xfrm>
                    <a:off x="63267" y="0"/>
                    <a:ext cx="817934" cy="350497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pic>
              <p:nvPicPr>
                <p:cNvPr id="469" name="Afbeelding 164" descr="Afbeelding 1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82645" y="542281"/>
                  <a:ext cx="1124372" cy="43402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472" name="Groep 165"/>
                <p:cNvGrpSpPr/>
                <p:nvPr/>
              </p:nvGrpSpPr>
              <p:grpSpPr>
                <a:xfrm>
                  <a:off x="3338437" y="161941"/>
                  <a:ext cx="817935" cy="785962"/>
                  <a:chOff x="63267" y="0"/>
                  <a:chExt cx="817933" cy="785960"/>
                </a:xfrm>
              </p:grpSpPr>
              <p:sp>
                <p:nvSpPr>
                  <p:cNvPr id="470" name="Rechthoek 207"/>
                  <p:cNvSpPr/>
                  <p:nvPr/>
                </p:nvSpPr>
                <p:spPr>
                  <a:xfrm>
                    <a:off x="133808" y="339875"/>
                    <a:ext cx="677204" cy="446086"/>
                  </a:xfrm>
                  <a:prstGeom prst="rect">
                    <a:avLst/>
                  </a:prstGeom>
                  <a:solidFill>
                    <a:srgbClr val="00B05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471" name="Driehoek 208"/>
                  <p:cNvSpPr/>
                  <p:nvPr/>
                </p:nvSpPr>
                <p:spPr>
                  <a:xfrm>
                    <a:off x="63267" y="0"/>
                    <a:ext cx="817935" cy="350497"/>
                  </a:xfrm>
                  <a:prstGeom prst="triangle">
                    <a:avLst/>
                  </a:prstGeom>
                  <a:solidFill>
                    <a:srgbClr val="00B05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75" name="Groep 166"/>
                <p:cNvGrpSpPr/>
                <p:nvPr/>
              </p:nvGrpSpPr>
              <p:grpSpPr>
                <a:xfrm>
                  <a:off x="4221844" y="161941"/>
                  <a:ext cx="817935" cy="785962"/>
                  <a:chOff x="63267" y="0"/>
                  <a:chExt cx="817933" cy="785960"/>
                </a:xfrm>
              </p:grpSpPr>
              <p:sp>
                <p:nvSpPr>
                  <p:cNvPr id="473" name="Rechthoek 205"/>
                  <p:cNvSpPr/>
                  <p:nvPr/>
                </p:nvSpPr>
                <p:spPr>
                  <a:xfrm>
                    <a:off x="133808" y="339875"/>
                    <a:ext cx="677204" cy="446086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474" name="Driehoek 206"/>
                  <p:cNvSpPr/>
                  <p:nvPr/>
                </p:nvSpPr>
                <p:spPr>
                  <a:xfrm>
                    <a:off x="63267" y="0"/>
                    <a:ext cx="817934" cy="350497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80" name="Groep 167"/>
                <p:cNvGrpSpPr/>
                <p:nvPr/>
              </p:nvGrpSpPr>
              <p:grpSpPr>
                <a:xfrm>
                  <a:off x="5098070" y="-1"/>
                  <a:ext cx="677204" cy="704280"/>
                  <a:chOff x="0" y="0"/>
                  <a:chExt cx="677202" cy="704278"/>
                </a:xfrm>
              </p:grpSpPr>
              <p:sp>
                <p:nvSpPr>
                  <p:cNvPr id="476" name="Rechthoek 201"/>
                  <p:cNvSpPr/>
                  <p:nvPr/>
                </p:nvSpPr>
                <p:spPr>
                  <a:xfrm>
                    <a:off x="0" y="258268"/>
                    <a:ext cx="677203" cy="446011"/>
                  </a:xfrm>
                  <a:prstGeom prst="rect">
                    <a:avLst/>
                  </a:prstGeom>
                  <a:solidFill>
                    <a:srgbClr val="CE4945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477" name="Rond hoek zelfde zijde rechthoek 202"/>
                  <p:cNvSpPr/>
                  <p:nvPr/>
                </p:nvSpPr>
                <p:spPr>
                  <a:xfrm>
                    <a:off x="410987" y="191134"/>
                    <a:ext cx="218504" cy="620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23" y="0"/>
                        </a:moveTo>
                        <a:lnTo>
                          <a:pt x="20577" y="0"/>
                        </a:lnTo>
                        <a:cubicBezTo>
                          <a:pt x="21142" y="0"/>
                          <a:pt x="21600" y="1612"/>
                          <a:pt x="21600" y="360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3600"/>
                        </a:lnTo>
                        <a:cubicBezTo>
                          <a:pt x="0" y="1612"/>
                          <a:pt x="458" y="0"/>
                          <a:pt x="1023" y="0"/>
                        </a:cubicBezTo>
                        <a:close/>
                      </a:path>
                    </a:pathLst>
                  </a:custGeom>
                  <a:solidFill>
                    <a:srgbClr val="1D9A78"/>
                  </a:solidFill>
                  <a:ln w="25400" cap="flat">
                    <a:solidFill>
                      <a:srgbClr val="157058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478" name="Tekstvak 65"/>
                  <p:cNvSpPr txBox="1"/>
                  <p:nvPr/>
                </p:nvSpPr>
                <p:spPr>
                  <a:xfrm>
                    <a:off x="58569" y="0"/>
                    <a:ext cx="586015" cy="3900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000">
                        <a:effectLst>
                          <a:outerShdw blurRad="38100" dist="19050" dir="2700000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   -    </a:t>
                    </a:r>
                  </a:p>
                </p:txBody>
              </p:sp>
              <p:sp>
                <p:nvSpPr>
                  <p:cNvPr id="479" name="Rond hoek zelfde zijde rechthoek 204"/>
                  <p:cNvSpPr/>
                  <p:nvPr/>
                </p:nvSpPr>
                <p:spPr>
                  <a:xfrm>
                    <a:off x="88422" y="201451"/>
                    <a:ext cx="218505" cy="620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23" y="0"/>
                        </a:moveTo>
                        <a:lnTo>
                          <a:pt x="20577" y="0"/>
                        </a:lnTo>
                        <a:cubicBezTo>
                          <a:pt x="21142" y="0"/>
                          <a:pt x="21600" y="1612"/>
                          <a:pt x="21600" y="360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3600"/>
                        </a:lnTo>
                        <a:cubicBezTo>
                          <a:pt x="0" y="1612"/>
                          <a:pt x="458" y="0"/>
                          <a:pt x="1023" y="0"/>
                        </a:cubicBezTo>
                        <a:close/>
                      </a:path>
                    </a:pathLst>
                  </a:custGeom>
                  <a:solidFill>
                    <a:srgbClr val="1D9A78"/>
                  </a:solidFill>
                  <a:ln w="25400" cap="flat">
                    <a:solidFill>
                      <a:srgbClr val="157058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85" name="Groep 168"/>
                <p:cNvGrpSpPr/>
                <p:nvPr/>
              </p:nvGrpSpPr>
              <p:grpSpPr>
                <a:xfrm>
                  <a:off x="5156785" y="1386902"/>
                  <a:ext cx="817706" cy="788683"/>
                  <a:chOff x="63249" y="0"/>
                  <a:chExt cx="817705" cy="788682"/>
                </a:xfrm>
              </p:grpSpPr>
              <p:grpSp>
                <p:nvGrpSpPr>
                  <p:cNvPr id="483" name="Groep 197"/>
                  <p:cNvGrpSpPr/>
                  <p:nvPr/>
                </p:nvGrpSpPr>
                <p:grpSpPr>
                  <a:xfrm>
                    <a:off x="63249" y="2803"/>
                    <a:ext cx="817706" cy="785880"/>
                    <a:chOff x="63249" y="0"/>
                    <a:chExt cx="817705" cy="785878"/>
                  </a:xfrm>
                </p:grpSpPr>
                <p:sp>
                  <p:nvSpPr>
                    <p:cNvPr id="481" name="Rechthoek 199"/>
                    <p:cNvSpPr/>
                    <p:nvPr/>
                  </p:nvSpPr>
                  <p:spPr>
                    <a:xfrm>
                      <a:off x="133771" y="339839"/>
                      <a:ext cx="677013" cy="446040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ctr" defTabSz="825500">
                        <a:defRPr sz="3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  <p:sp>
                  <p:nvSpPr>
                    <p:cNvPr id="482" name="Driehoek 200"/>
                    <p:cNvSpPr/>
                    <p:nvPr/>
                  </p:nvSpPr>
                  <p:spPr>
                    <a:xfrm>
                      <a:off x="63249" y="0"/>
                      <a:ext cx="817706" cy="350460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algn="ctr" defTabSz="825500">
                        <a:defRPr sz="32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84" name="Rechte verbindingslijn 198"/>
                  <p:cNvSpPr/>
                  <p:nvPr/>
                </p:nvSpPr>
                <p:spPr>
                  <a:xfrm>
                    <a:off x="523448" y="-1"/>
                    <a:ext cx="331455" cy="28674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3795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</p:grpSp>
            <p:sp>
              <p:nvSpPr>
                <p:cNvPr id="486" name="Rechte verbindingslijn 169"/>
                <p:cNvSpPr/>
                <p:nvPr/>
              </p:nvSpPr>
              <p:spPr>
                <a:xfrm flipV="1">
                  <a:off x="6268406" y="942640"/>
                  <a:ext cx="7544" cy="5621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87" name="Rechte verbindingslijn 170"/>
                <p:cNvSpPr/>
                <p:nvPr/>
              </p:nvSpPr>
              <p:spPr>
                <a:xfrm flipV="1">
                  <a:off x="5436530" y="704279"/>
                  <a:ext cx="142" cy="800473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88" name="Rechte verbindingslijn 171"/>
                <p:cNvSpPr/>
                <p:nvPr/>
              </p:nvSpPr>
              <p:spPr>
                <a:xfrm flipV="1">
                  <a:off x="4612017" y="942640"/>
                  <a:ext cx="7544" cy="5621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89" name="Rechte verbindingslijn 172"/>
                <p:cNvSpPr/>
                <p:nvPr/>
              </p:nvSpPr>
              <p:spPr>
                <a:xfrm flipV="1">
                  <a:off x="3706524" y="942640"/>
                  <a:ext cx="7544" cy="561267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90" name="Rechte verbindingslijn 173"/>
                <p:cNvSpPr/>
                <p:nvPr/>
              </p:nvSpPr>
              <p:spPr>
                <a:xfrm flipV="1">
                  <a:off x="1763026" y="929295"/>
                  <a:ext cx="4838" cy="760699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91" name="Rechte verbindingslijn 174"/>
                <p:cNvSpPr/>
                <p:nvPr/>
              </p:nvSpPr>
              <p:spPr>
                <a:xfrm flipV="1">
                  <a:off x="2742137" y="962658"/>
                  <a:ext cx="2185" cy="725215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sp>
              <p:nvSpPr>
                <p:cNvPr id="492" name="Rechte verbindingslijn 175"/>
                <p:cNvSpPr/>
                <p:nvPr/>
              </p:nvSpPr>
              <p:spPr>
                <a:xfrm>
                  <a:off x="0" y="1182854"/>
                  <a:ext cx="8412330" cy="1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338">
                    <a:lnSpc>
                      <a:spcPct val="90000"/>
                    </a:lnSpc>
                    <a:spcBef>
                      <a:spcPts val="4500"/>
                    </a:spcBef>
                    <a:defRPr sz="4800"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/>
                </a:p>
              </p:txBody>
            </p:sp>
            <p:grpSp>
              <p:nvGrpSpPr>
                <p:cNvPr id="498" name="Groep 176"/>
                <p:cNvGrpSpPr/>
                <p:nvPr/>
              </p:nvGrpSpPr>
              <p:grpSpPr>
                <a:xfrm>
                  <a:off x="1844005" y="944802"/>
                  <a:ext cx="6511002" cy="741147"/>
                  <a:chOff x="0" y="0"/>
                  <a:chExt cx="6511001" cy="741145"/>
                </a:xfrm>
              </p:grpSpPr>
              <p:sp>
                <p:nvSpPr>
                  <p:cNvPr id="493" name="Rechte verbindingslijn 192"/>
                  <p:cNvSpPr/>
                  <p:nvPr/>
                </p:nvSpPr>
                <p:spPr>
                  <a:xfrm flipH="1">
                    <a:off x="0" y="-1"/>
                    <a:ext cx="1" cy="172567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1D9A78"/>
                    </a:solidFill>
                    <a:prstDash val="sysDot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  <p:sp>
                <p:nvSpPr>
                  <p:cNvPr id="494" name="Rechte verbindingslijn 193"/>
                  <p:cNvSpPr/>
                  <p:nvPr/>
                </p:nvSpPr>
                <p:spPr>
                  <a:xfrm>
                    <a:off x="15588" y="168751"/>
                    <a:ext cx="6495414" cy="1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1D9A78"/>
                    </a:solidFill>
                    <a:prstDash val="sysDot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  <p:sp>
                <p:nvSpPr>
                  <p:cNvPr id="495" name="Rechte verbindingslijn 194"/>
                  <p:cNvSpPr/>
                  <p:nvPr/>
                </p:nvSpPr>
                <p:spPr>
                  <a:xfrm flipH="1">
                    <a:off x="3665051" y="159031"/>
                    <a:ext cx="382" cy="348486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1D9A78"/>
                    </a:solidFill>
                    <a:prstDash val="sysDot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  <p:sp>
                <p:nvSpPr>
                  <p:cNvPr id="496" name="Rechte verbindingslijn 195"/>
                  <p:cNvSpPr/>
                  <p:nvPr/>
                </p:nvSpPr>
                <p:spPr>
                  <a:xfrm flipH="1">
                    <a:off x="1019208" y="16446"/>
                    <a:ext cx="1" cy="724700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1D9A78"/>
                    </a:solidFill>
                    <a:prstDash val="sysDot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  <p:sp>
                <p:nvSpPr>
                  <p:cNvPr id="497" name="Rechte verbindingslijn 196"/>
                  <p:cNvSpPr/>
                  <p:nvPr/>
                </p:nvSpPr>
                <p:spPr>
                  <a:xfrm>
                    <a:off x="1939747" y="-1"/>
                    <a:ext cx="1" cy="172567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1D9A78"/>
                    </a:solidFill>
                    <a:prstDash val="sysDot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800"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01" name="Groep 177"/>
                <p:cNvGrpSpPr/>
                <p:nvPr/>
              </p:nvGrpSpPr>
              <p:grpSpPr>
                <a:xfrm>
                  <a:off x="3448863" y="1389706"/>
                  <a:ext cx="817327" cy="785879"/>
                  <a:chOff x="63220" y="0"/>
                  <a:chExt cx="817326" cy="785878"/>
                </a:xfrm>
              </p:grpSpPr>
              <p:sp>
                <p:nvSpPr>
                  <p:cNvPr id="499" name="Rechthoek 190"/>
                  <p:cNvSpPr/>
                  <p:nvPr/>
                </p:nvSpPr>
                <p:spPr>
                  <a:xfrm>
                    <a:off x="133709" y="339839"/>
                    <a:ext cx="676700" cy="446040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00" name="Driehoek 191"/>
                  <p:cNvSpPr/>
                  <p:nvPr/>
                </p:nvSpPr>
                <p:spPr>
                  <a:xfrm>
                    <a:off x="63220" y="0"/>
                    <a:ext cx="817327" cy="350460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04" name="Groep 178"/>
                <p:cNvGrpSpPr/>
                <p:nvPr/>
              </p:nvGrpSpPr>
              <p:grpSpPr>
                <a:xfrm>
                  <a:off x="6003383" y="1389706"/>
                  <a:ext cx="817327" cy="785879"/>
                  <a:chOff x="63220" y="0"/>
                  <a:chExt cx="817326" cy="785878"/>
                </a:xfrm>
              </p:grpSpPr>
              <p:sp>
                <p:nvSpPr>
                  <p:cNvPr id="502" name="Rechthoek 188"/>
                  <p:cNvSpPr/>
                  <p:nvPr/>
                </p:nvSpPr>
                <p:spPr>
                  <a:xfrm>
                    <a:off x="133709" y="339839"/>
                    <a:ext cx="676700" cy="446040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03" name="Driehoek 189"/>
                  <p:cNvSpPr/>
                  <p:nvPr/>
                </p:nvSpPr>
                <p:spPr>
                  <a:xfrm>
                    <a:off x="63220" y="0"/>
                    <a:ext cx="817327" cy="350460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07" name="Groep 179"/>
                <p:cNvGrpSpPr/>
                <p:nvPr/>
              </p:nvGrpSpPr>
              <p:grpSpPr>
                <a:xfrm>
                  <a:off x="4332270" y="1389706"/>
                  <a:ext cx="817327" cy="785879"/>
                  <a:chOff x="63220" y="0"/>
                  <a:chExt cx="817326" cy="785878"/>
                </a:xfrm>
              </p:grpSpPr>
              <p:sp>
                <p:nvSpPr>
                  <p:cNvPr id="505" name="Rechthoek 186"/>
                  <p:cNvSpPr/>
                  <p:nvPr/>
                </p:nvSpPr>
                <p:spPr>
                  <a:xfrm>
                    <a:off x="133709" y="339839"/>
                    <a:ext cx="676700" cy="446040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06" name="Driehoek 187"/>
                  <p:cNvSpPr/>
                  <p:nvPr/>
                </p:nvSpPr>
                <p:spPr>
                  <a:xfrm>
                    <a:off x="63220" y="0"/>
                    <a:ext cx="817327" cy="350460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512" name="Groep 180"/>
                <p:cNvGrpSpPr/>
                <p:nvPr/>
              </p:nvGrpSpPr>
              <p:grpSpPr>
                <a:xfrm>
                  <a:off x="1415915" y="1465860"/>
                  <a:ext cx="678312" cy="659192"/>
                  <a:chOff x="0" y="0"/>
                  <a:chExt cx="678310" cy="659191"/>
                </a:xfrm>
              </p:grpSpPr>
              <p:sp>
                <p:nvSpPr>
                  <p:cNvPr id="508" name="Rechthoek 182"/>
                  <p:cNvSpPr/>
                  <p:nvPr/>
                </p:nvSpPr>
                <p:spPr>
                  <a:xfrm>
                    <a:off x="1110" y="213181"/>
                    <a:ext cx="677201" cy="446011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09" name="Rond hoek zelfde zijde rechthoek 183"/>
                  <p:cNvSpPr/>
                  <p:nvPr/>
                </p:nvSpPr>
                <p:spPr>
                  <a:xfrm>
                    <a:off x="393350" y="150716"/>
                    <a:ext cx="218503" cy="620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23" y="0"/>
                        </a:moveTo>
                        <a:lnTo>
                          <a:pt x="20577" y="0"/>
                        </a:lnTo>
                        <a:cubicBezTo>
                          <a:pt x="21142" y="0"/>
                          <a:pt x="21600" y="1612"/>
                          <a:pt x="21600" y="360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3600"/>
                        </a:lnTo>
                        <a:cubicBezTo>
                          <a:pt x="0" y="1612"/>
                          <a:pt x="458" y="0"/>
                          <a:pt x="10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5400" cap="flat">
                    <a:solidFill>
                      <a:srgbClr val="157058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10" name="Tekstvak 41"/>
                  <p:cNvSpPr txBox="1"/>
                  <p:nvPr/>
                </p:nvSpPr>
                <p:spPr>
                  <a:xfrm>
                    <a:off x="0" y="0"/>
                    <a:ext cx="677232" cy="3900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defTabSz="2438338">
                      <a:lnSpc>
                        <a:spcPct val="90000"/>
                      </a:lnSpc>
                      <a:spcBef>
                        <a:spcPts val="4500"/>
                      </a:spcBef>
                      <a:defRPr sz="4000">
                        <a:solidFill>
                          <a:srgbClr val="FFFFFF"/>
                        </a:solidFill>
                        <a:effectLst>
                          <a:outerShdw blurRad="38100" dist="19050" dir="2700000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Helvetica Neue"/>
                        <a:ea typeface="Helvetica Neue"/>
                        <a:cs typeface="Helvetica Neue"/>
                        <a:sym typeface="Helvetica Neue"/>
                      </a:defRPr>
                    </a:lvl1pPr>
                  </a:lstStyle>
                  <a:p>
                    <a:r>
                      <a:t>+   -    </a:t>
                    </a:r>
                  </a:p>
                </p:txBody>
              </p:sp>
              <p:sp>
                <p:nvSpPr>
                  <p:cNvPr id="511" name="Rond hoek zelfde zijde rechthoek 185"/>
                  <p:cNvSpPr/>
                  <p:nvPr/>
                </p:nvSpPr>
                <p:spPr>
                  <a:xfrm>
                    <a:off x="68997" y="150716"/>
                    <a:ext cx="218504" cy="620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23" y="0"/>
                        </a:moveTo>
                        <a:lnTo>
                          <a:pt x="20577" y="0"/>
                        </a:lnTo>
                        <a:cubicBezTo>
                          <a:pt x="21142" y="0"/>
                          <a:pt x="21600" y="1612"/>
                          <a:pt x="21600" y="360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3600"/>
                        </a:lnTo>
                        <a:cubicBezTo>
                          <a:pt x="0" y="1612"/>
                          <a:pt x="458" y="0"/>
                          <a:pt x="10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5400" cap="flat">
                    <a:solidFill>
                      <a:srgbClr val="157058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defRPr sz="3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sp>
              <p:nvSpPr>
                <p:cNvPr id="513" name="Tekstvak 44"/>
                <p:cNvSpPr/>
                <p:nvPr/>
              </p:nvSpPr>
              <p:spPr>
                <a:xfrm>
                  <a:off x="2415683" y="1679469"/>
                  <a:ext cx="679156" cy="436010"/>
                </a:xfrm>
                <a:prstGeom prst="rect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defRPr sz="24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515" name="Rechte verbindingslijn 146"/>
              <p:cNvSpPr/>
              <p:nvPr/>
            </p:nvSpPr>
            <p:spPr>
              <a:xfrm flipV="1">
                <a:off x="8412328" y="590040"/>
                <a:ext cx="1" cy="158554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16" name="Rechte verbindingslijn 147"/>
              <p:cNvSpPr/>
              <p:nvPr/>
            </p:nvSpPr>
            <p:spPr>
              <a:xfrm flipV="1">
                <a:off x="7369416" y="435519"/>
                <a:ext cx="336184" cy="2309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17" name="Rechte verbindingslijn 148"/>
              <p:cNvSpPr/>
              <p:nvPr/>
            </p:nvSpPr>
            <p:spPr>
              <a:xfrm flipH="1" flipV="1">
                <a:off x="8412328" y="2175585"/>
                <a:ext cx="157406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18" name="Rechte verbindingslijn 149"/>
              <p:cNvSpPr/>
              <p:nvPr/>
            </p:nvSpPr>
            <p:spPr>
              <a:xfrm flipV="1">
                <a:off x="9994394" y="1325264"/>
                <a:ext cx="1" cy="100888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19" name="Rechte verbindingslijn 150"/>
              <p:cNvSpPr/>
              <p:nvPr/>
            </p:nvSpPr>
            <p:spPr>
              <a:xfrm flipV="1">
                <a:off x="7778165" y="435592"/>
                <a:ext cx="336184" cy="2309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0" name="Rechte verbindingslijn 151"/>
              <p:cNvSpPr/>
              <p:nvPr/>
            </p:nvSpPr>
            <p:spPr>
              <a:xfrm flipV="1">
                <a:off x="8186914" y="413497"/>
                <a:ext cx="336185" cy="2309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1" name="Rechte verbindingslijn 152"/>
              <p:cNvSpPr/>
              <p:nvPr/>
            </p:nvSpPr>
            <p:spPr>
              <a:xfrm flipV="1">
                <a:off x="8607253" y="410333"/>
                <a:ext cx="336184" cy="2309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2" name="Rechte verbindingslijn 153"/>
              <p:cNvSpPr/>
              <p:nvPr/>
            </p:nvSpPr>
            <p:spPr>
              <a:xfrm flipV="1">
                <a:off x="9016003" y="410333"/>
                <a:ext cx="336184" cy="2309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3" name="Rechte verbindingslijn 154"/>
              <p:cNvSpPr/>
              <p:nvPr/>
            </p:nvSpPr>
            <p:spPr>
              <a:xfrm flipV="1">
                <a:off x="9898871" y="1320050"/>
                <a:ext cx="118483" cy="39708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4" name="Rechte verbindingslijn 155"/>
              <p:cNvSpPr/>
              <p:nvPr/>
            </p:nvSpPr>
            <p:spPr>
              <a:xfrm>
                <a:off x="9745051" y="1103834"/>
                <a:ext cx="249345" cy="23809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5" name="Rechte verbindingslijn 156"/>
              <p:cNvSpPr/>
              <p:nvPr/>
            </p:nvSpPr>
            <p:spPr>
              <a:xfrm flipV="1">
                <a:off x="10002397" y="1223273"/>
                <a:ext cx="356614" cy="10931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6" name="Rechte verbindingslijn 158"/>
              <p:cNvSpPr/>
              <p:nvPr/>
            </p:nvSpPr>
            <p:spPr>
              <a:xfrm flipV="1">
                <a:off x="21118" y="937083"/>
                <a:ext cx="2" cy="24577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7" name="Rechte verbindingslijn 159"/>
              <p:cNvSpPr/>
              <p:nvPr/>
            </p:nvSpPr>
            <p:spPr>
              <a:xfrm>
                <a:off x="8354436" y="638753"/>
                <a:ext cx="1" cy="464682"/>
              </a:xfrm>
              <a:prstGeom prst="line">
                <a:avLst/>
              </a:prstGeom>
              <a:noFill/>
              <a:ln w="50800" cap="flat">
                <a:solidFill>
                  <a:srgbClr val="1D9A78"/>
                </a:solidFill>
                <a:prstDash val="sysDot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8" name="Rechte verbindingslijn 160"/>
              <p:cNvSpPr/>
              <p:nvPr/>
            </p:nvSpPr>
            <p:spPr>
              <a:xfrm>
                <a:off x="8354436" y="1113554"/>
                <a:ext cx="1" cy="1143987"/>
              </a:xfrm>
              <a:prstGeom prst="line">
                <a:avLst/>
              </a:prstGeom>
              <a:noFill/>
              <a:ln w="50800" cap="flat">
                <a:solidFill>
                  <a:srgbClr val="1D9A78"/>
                </a:solidFill>
                <a:prstDash val="sysDot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  <p:sp>
            <p:nvSpPr>
              <p:cNvPr id="529" name="Rechte verbindingslijn 161"/>
              <p:cNvSpPr/>
              <p:nvPr/>
            </p:nvSpPr>
            <p:spPr>
              <a:xfrm flipH="1" flipV="1">
                <a:off x="8353867" y="2257540"/>
                <a:ext cx="1648530" cy="1"/>
              </a:xfrm>
              <a:prstGeom prst="line">
                <a:avLst/>
              </a:prstGeom>
              <a:noFill/>
              <a:ln w="50800" cap="flat">
                <a:solidFill>
                  <a:srgbClr val="1D9A78"/>
                </a:solidFill>
                <a:prstDash val="sysDot"/>
                <a:miter lim="8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338">
                  <a:lnSpc>
                    <a:spcPct val="90000"/>
                  </a:lnSpc>
                  <a:spcBef>
                    <a:spcPts val="4500"/>
                  </a:spcBef>
                  <a:defRPr sz="4800"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/>
              </a:p>
            </p:txBody>
          </p:sp>
        </p:grpSp>
        <p:sp>
          <p:nvSpPr>
            <p:cNvPr id="531" name="Vrije vorm 139"/>
            <p:cNvSpPr/>
            <p:nvPr/>
          </p:nvSpPr>
          <p:spPr>
            <a:xfrm>
              <a:off x="2462059" y="1882886"/>
              <a:ext cx="578093" cy="167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" y="14266"/>
                  </a:moveTo>
                  <a:lnTo>
                    <a:pt x="8498" y="9376"/>
                  </a:lnTo>
                  <a:lnTo>
                    <a:pt x="12868" y="416"/>
                  </a:lnTo>
                  <a:lnTo>
                    <a:pt x="18566" y="0"/>
                  </a:lnTo>
                  <a:cubicBezTo>
                    <a:pt x="18973" y="3125"/>
                    <a:pt x="20707" y="5792"/>
                    <a:pt x="21113" y="8918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1493" y="14266"/>
                  </a:lnTo>
                  <a:close/>
                </a:path>
              </a:pathLst>
            </a:custGeom>
            <a:solidFill>
              <a:srgbClr val="1D9A78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4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32" name="Ring 140"/>
            <p:cNvSpPr/>
            <p:nvPr/>
          </p:nvSpPr>
          <p:spPr>
            <a:xfrm>
              <a:off x="2517743" y="1740167"/>
              <a:ext cx="115746" cy="11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5" y="10800"/>
                  </a:moveTo>
                  <a:cubicBezTo>
                    <a:pt x="565" y="16443"/>
                    <a:pt x="5147" y="21017"/>
                    <a:pt x="10800" y="21017"/>
                  </a:cubicBezTo>
                  <a:cubicBezTo>
                    <a:pt x="16453" y="21017"/>
                    <a:pt x="21035" y="16443"/>
                    <a:pt x="21035" y="10800"/>
                  </a:cubicBezTo>
                  <a:cubicBezTo>
                    <a:pt x="21035" y="5157"/>
                    <a:pt x="16453" y="583"/>
                    <a:pt x="10800" y="583"/>
                  </a:cubicBezTo>
                  <a:cubicBezTo>
                    <a:pt x="5147" y="583"/>
                    <a:pt x="565" y="5157"/>
                    <a:pt x="565" y="10800"/>
                  </a:cubicBezTo>
                  <a:close/>
                </a:path>
              </a:pathLst>
            </a:custGeom>
            <a:solidFill>
              <a:srgbClr val="1D9A78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4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33" name="Ovaal 142"/>
            <p:cNvSpPr/>
            <p:nvPr/>
          </p:nvSpPr>
          <p:spPr>
            <a:xfrm rot="10800000">
              <a:off x="2580872" y="2009128"/>
              <a:ext cx="83836" cy="84113"/>
            </a:xfrm>
            <a:prstGeom prst="ellipse">
              <a:avLst/>
            </a:prstGeom>
            <a:solidFill>
              <a:srgbClr val="1D9A78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4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34" name="Ovaal 143"/>
            <p:cNvSpPr/>
            <p:nvPr/>
          </p:nvSpPr>
          <p:spPr>
            <a:xfrm rot="10800000">
              <a:off x="2902238" y="2009128"/>
              <a:ext cx="83835" cy="84113"/>
            </a:xfrm>
            <a:prstGeom prst="ellipse">
              <a:avLst/>
            </a:prstGeom>
            <a:solidFill>
              <a:srgbClr val="1D9A78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4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35" name="Vrije vorm 144"/>
            <p:cNvSpPr/>
            <p:nvPr/>
          </p:nvSpPr>
          <p:spPr>
            <a:xfrm>
              <a:off x="2461802" y="1799205"/>
              <a:ext cx="242491" cy="22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20989" extrusionOk="0">
                  <a:moveTo>
                    <a:pt x="13089" y="0"/>
                  </a:moveTo>
                  <a:cubicBezTo>
                    <a:pt x="16537" y="1566"/>
                    <a:pt x="19986" y="3133"/>
                    <a:pt x="17989" y="5276"/>
                  </a:cubicBezTo>
                  <a:cubicBezTo>
                    <a:pt x="15993" y="7420"/>
                    <a:pt x="3831" y="10333"/>
                    <a:pt x="1109" y="12861"/>
                  </a:cubicBezTo>
                  <a:cubicBezTo>
                    <a:pt x="-1614" y="15389"/>
                    <a:pt x="1517" y="19292"/>
                    <a:pt x="1653" y="20446"/>
                  </a:cubicBezTo>
                  <a:cubicBezTo>
                    <a:pt x="1789" y="21600"/>
                    <a:pt x="1857" y="20693"/>
                    <a:pt x="1926" y="1978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828800">
                <a:defRPr sz="4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537" name="Vierkant"/>
          <p:cNvSpPr/>
          <p:nvPr/>
        </p:nvSpPr>
        <p:spPr>
          <a:xfrm>
            <a:off x="635000" y="3778996"/>
            <a:ext cx="1159569" cy="1250595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nl-NL" sz="2400" dirty="0"/>
              <a:t>markt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875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A24A0D-7446-0B46-636B-6FCBB0A7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Tot slot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859266-EB0C-B98F-9D21-8883C37F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Energiedelen, zeker collectief, kan mooi alternatief zijn voor salderen</a:t>
            </a:r>
          </a:p>
          <a:p>
            <a:r>
              <a:rPr lang="nl-NL" dirty="0"/>
              <a:t>Wetgeving en regels moet nog ‘inslijten’</a:t>
            </a:r>
          </a:p>
          <a:p>
            <a:r>
              <a:rPr lang="nl-NL" dirty="0"/>
              <a:t>Het is zeker niet makkelijk! </a:t>
            </a:r>
          </a:p>
          <a:p>
            <a:r>
              <a:rPr lang="nl-NL" dirty="0"/>
              <a:t>Verken belangstelling energiegemeenschap Zandberg/Sportpark</a:t>
            </a:r>
          </a:p>
          <a:p>
            <a:r>
              <a:rPr lang="nl-NL" dirty="0"/>
              <a:t>Opstellen businesscase energiegemeenschap Zandberg/Sportpark</a:t>
            </a:r>
          </a:p>
        </p:txBody>
      </p:sp>
    </p:spTree>
    <p:extLst>
      <p:ext uri="{BB962C8B-B14F-4D97-AF65-F5344CB8AC3E}">
        <p14:creationId xmlns:p14="http://schemas.microsoft.com/office/powerpoint/2010/main" val="869100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296</Words>
  <Application>Microsoft Office PowerPoint</Application>
  <PresentationFormat>Breedbeeld</PresentationFormat>
  <Paragraphs>36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Energie delen </vt:lpstr>
      <vt:lpstr>Het nieuwe energie landschap na salderen </vt:lpstr>
      <vt:lpstr>Hoe werkt het individueel</vt:lpstr>
      <vt:lpstr>Hoe werkt het collectief </vt:lpstr>
      <vt:lpstr>Even over prijzen </vt:lpstr>
      <vt:lpstr>PowerPoint-presentatie</vt:lpstr>
      <vt:lpstr>PowerPoint-presentatie</vt:lpstr>
      <vt:lpstr>Een energiegemeenschap</vt:lpstr>
      <vt:lpstr>Tot slot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Schouw</dc:creator>
  <cp:lastModifiedBy>Jan Schouw</cp:lastModifiedBy>
  <cp:revision>4</cp:revision>
  <dcterms:created xsi:type="dcterms:W3CDTF">2026-03-11T20:25:31Z</dcterms:created>
  <dcterms:modified xsi:type="dcterms:W3CDTF">2026-03-13T06:57:56Z</dcterms:modified>
</cp:coreProperties>
</file>